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40" r:id="rId3"/>
    <p:sldId id="345" r:id="rId4"/>
    <p:sldId id="349" r:id="rId5"/>
    <p:sldId id="344" r:id="rId6"/>
    <p:sldId id="260" r:id="rId7"/>
    <p:sldId id="293" r:id="rId8"/>
    <p:sldId id="338" r:id="rId9"/>
    <p:sldId id="319" r:id="rId10"/>
    <p:sldId id="346" r:id="rId11"/>
    <p:sldId id="348" r:id="rId12"/>
  </p:sldIdLst>
  <p:sldSz cx="9144000" cy="6858000" type="screen4x3"/>
  <p:notesSz cx="6781800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4376"/>
    <a:srgbClr val="1A4677"/>
    <a:srgbClr val="8E042F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 mitjà 2 - èmfasi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3" autoAdjust="0"/>
  </p:normalViewPr>
  <p:slideViewPr>
    <p:cSldViewPr>
      <p:cViewPr varScale="1">
        <p:scale>
          <a:sx n="71" d="100"/>
          <a:sy n="71" d="100"/>
        </p:scale>
        <p:origin x="806" y="1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fld id="{06656451-1CE2-44FA-95E6-C6E97121ACD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84736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8050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4875"/>
            <a:ext cx="54260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defTabSz="915988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/>
            </a:lvl1pPr>
          </a:lstStyle>
          <a:p>
            <a:pPr>
              <a:defRPr/>
            </a:pPr>
            <a:fld id="{3A4B6955-ED9A-4D2E-B757-CDCAA7413B1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08854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1</a:t>
            </a:fld>
            <a:endParaRPr lang="es-E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  <p:extLst>
      <p:ext uri="{BB962C8B-B14F-4D97-AF65-F5344CB8AC3E}">
        <p14:creationId xmlns:p14="http://schemas.microsoft.com/office/powerpoint/2010/main" val="672558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6D0F0-F854-4424-8ADA-DCF33506ED2A}" type="slidenum">
              <a:rPr lang="es-ES" smtClean="0"/>
              <a:pPr/>
              <a:t>2</a:t>
            </a:fld>
            <a:endParaRPr lang="es-E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  <p:extLst>
      <p:ext uri="{BB962C8B-B14F-4D97-AF65-F5344CB8AC3E}">
        <p14:creationId xmlns:p14="http://schemas.microsoft.com/office/powerpoint/2010/main" val="1601291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3B20CB-9419-4715-940F-4B2325624513}" type="slidenum">
              <a:rPr lang="es-ES" smtClean="0"/>
              <a:pPr/>
              <a:t>4</a:t>
            </a:fld>
            <a:endParaRPr lang="es-E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  <p:extLst>
      <p:ext uri="{BB962C8B-B14F-4D97-AF65-F5344CB8AC3E}">
        <p14:creationId xmlns:p14="http://schemas.microsoft.com/office/powerpoint/2010/main" val="294998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D21903-1ADF-413F-AD4B-8F246754FAAC}" type="slidenum">
              <a:rPr lang="es-ES" smtClean="0"/>
              <a:pPr/>
              <a:t>5</a:t>
            </a:fld>
            <a:endParaRPr lang="es-E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  <p:extLst>
      <p:ext uri="{BB962C8B-B14F-4D97-AF65-F5344CB8AC3E}">
        <p14:creationId xmlns:p14="http://schemas.microsoft.com/office/powerpoint/2010/main" val="3112105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3B20CB-9419-4715-940F-4B2325624513}" type="slidenum">
              <a:rPr lang="es-ES" smtClean="0"/>
              <a:pPr/>
              <a:t>6</a:t>
            </a:fld>
            <a:endParaRPr lang="es-E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  <p:extLst>
      <p:ext uri="{BB962C8B-B14F-4D97-AF65-F5344CB8AC3E}">
        <p14:creationId xmlns:p14="http://schemas.microsoft.com/office/powerpoint/2010/main" val="650869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1F1068-465E-4E8C-A9CA-3D539449A0E4}" type="slidenum">
              <a:rPr lang="es-ES" smtClean="0"/>
              <a:pPr/>
              <a:t>7</a:t>
            </a:fld>
            <a:endParaRPr lang="es-E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  <p:extLst>
      <p:ext uri="{BB962C8B-B14F-4D97-AF65-F5344CB8AC3E}">
        <p14:creationId xmlns:p14="http://schemas.microsoft.com/office/powerpoint/2010/main" val="2529251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FB2C-77DC-44EE-B2BF-C646DD8BD30A}" type="slidenum">
              <a:rPr lang="es-ES" smtClean="0"/>
              <a:pPr/>
              <a:t>8</a:t>
            </a:fld>
            <a:endParaRPr lang="es-E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  <p:extLst>
      <p:ext uri="{BB962C8B-B14F-4D97-AF65-F5344CB8AC3E}">
        <p14:creationId xmlns:p14="http://schemas.microsoft.com/office/powerpoint/2010/main" val="2047118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7AA3AF-047D-4BC1-A84D-B4DAFCD0F061}" type="slidenum">
              <a:rPr lang="es-ES" smtClean="0"/>
              <a:pPr/>
              <a:t>9</a:t>
            </a:fld>
            <a:endParaRPr lang="es-E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4538"/>
            <a:ext cx="4962525" cy="3722687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  <p:extLst>
      <p:ext uri="{BB962C8B-B14F-4D97-AF65-F5344CB8AC3E}">
        <p14:creationId xmlns:p14="http://schemas.microsoft.com/office/powerpoint/2010/main" val="2379733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90642-F604-467F-A8EE-3B07E6AAA63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7625B-9610-4726-8146-4DB0C47AFD9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C0CA4-44CF-404B-BFDE-00F35393350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358F4-5AEF-4A71-83BC-5B3C0942161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E2CE2-E76B-4A69-8D01-E064AA11FDD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8D174-4F9F-4A43-87EF-76C476EE56E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F66C5-1F85-4910-8C4D-7D16D457077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09A0D-C53E-413D-BD16-FDB48177377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4EAAB-90BA-40C4-9542-D9DF56017D9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83E33-4CDD-4B3B-8696-D6E8E5914CD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4B567-906A-4DF4-BF24-6F4FEC0F242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4A0B8BE-8C8F-4289-84DB-AF77D758983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pc.edu/sri/en/students/students-mobility-office/international-students/before-coming-to-upc/accommodation" TargetMode="Externa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8.bin"/><Relationship Id="rId5" Type="http://schemas.openxmlformats.org/officeDocument/2006/relationships/hyperlink" Target="https://serveistic.upc.edu/ca/wifiupc/documentacio/assistent-de-configuracio-per-eduroam" TargetMode="External"/><Relationship Id="rId4" Type="http://schemas.openxmlformats.org/officeDocument/2006/relationships/hyperlink" Target="mailto:info@esn-upc.or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masters.etseib@upc.ed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hyperlink" Target="http://www.upc.edu/identitatdigital/ca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mailto:Oficina.mobilitat.internacional@upc.edu" TargetMode="External"/><Relationship Id="rId3" Type="http://schemas.openxmlformats.org/officeDocument/2006/relationships/notesSlide" Target="../notesSlides/notesSlide7.xml"/><Relationship Id="rId7" Type="http://schemas.openxmlformats.org/officeDocument/2006/relationships/hyperlink" Target="mailto:masters.etseib@upc.edu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hyperlink" Target="https://etseib.upc.edu/en/Academic%20programmes/academic-procedures" TargetMode="External"/><Relationship Id="rId11" Type="http://schemas.openxmlformats.org/officeDocument/2006/relationships/image" Target="../media/image8.png"/><Relationship Id="rId5" Type="http://schemas.openxmlformats.org/officeDocument/2006/relationships/image" Target="../media/image1.png"/><Relationship Id="rId10" Type="http://schemas.openxmlformats.org/officeDocument/2006/relationships/image" Target="../media/image7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450795"/>
              </p:ext>
            </p:extLst>
          </p:nvPr>
        </p:nvGraphicFramePr>
        <p:xfrm>
          <a:off x="0" y="5733256"/>
          <a:ext cx="9180513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Imagen de mapa de bits" r:id="rId4" imgW="6268325" imgH="838095" progId="PBrush">
                  <p:embed/>
                </p:oleObj>
              </mc:Choice>
              <mc:Fallback>
                <p:oleObj name="Imagen de mapa de bits" r:id="rId4" imgW="6268325" imgH="838095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733256"/>
                        <a:ext cx="9180513" cy="1227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539552" y="101132"/>
            <a:ext cx="8496943" cy="735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 err="1">
                <a:solidFill>
                  <a:schemeClr val="bg1"/>
                </a:solidFill>
                <a:latin typeface="Lucida Console" pitchFamily="49" charset="0"/>
              </a:rPr>
              <a:t>W</a:t>
            </a:r>
            <a:r>
              <a:rPr lang="es-ES" sz="4000" b="1" dirty="0" err="1" smtClean="0">
                <a:solidFill>
                  <a:schemeClr val="bg1"/>
                </a:solidFill>
                <a:latin typeface="Lucida Console" pitchFamily="49" charset="0"/>
              </a:rPr>
              <a:t>elcome</a:t>
            </a:r>
            <a:r>
              <a:rPr lang="es-ES" sz="4000" b="1" dirty="0" smtClean="0">
                <a:solidFill>
                  <a:schemeClr val="bg1"/>
                </a:solidFill>
                <a:latin typeface="Lucida Console" pitchFamily="49" charset="0"/>
              </a:rPr>
              <a:t> </a:t>
            </a:r>
            <a:r>
              <a:rPr lang="es-ES" sz="4000" b="1" dirty="0" err="1" smtClean="0">
                <a:solidFill>
                  <a:schemeClr val="bg1"/>
                </a:solidFill>
                <a:latin typeface="Lucida Console" pitchFamily="49" charset="0"/>
              </a:rPr>
              <a:t>Innoenergy</a:t>
            </a:r>
            <a:r>
              <a:rPr lang="es-ES" sz="4000" b="1" dirty="0" smtClean="0">
                <a:solidFill>
                  <a:schemeClr val="bg1"/>
                </a:solidFill>
                <a:latin typeface="Lucida Console" pitchFamily="49" charset="0"/>
              </a:rPr>
              <a:t> </a:t>
            </a:r>
            <a:r>
              <a:rPr lang="es-ES" sz="4000" b="1" dirty="0" err="1" smtClean="0">
                <a:solidFill>
                  <a:schemeClr val="bg1"/>
                </a:solidFill>
                <a:latin typeface="Lucida Console" pitchFamily="49" charset="0"/>
              </a:rPr>
              <a:t>session</a:t>
            </a:r>
            <a:endParaRPr lang="es-ES" sz="4000" b="1" dirty="0">
              <a:solidFill>
                <a:schemeClr val="bg1"/>
              </a:solidFill>
              <a:latin typeface="Lucida Console" pitchFamily="49" charset="0"/>
            </a:endParaRPr>
          </a:p>
        </p:txBody>
      </p:sp>
      <p:pic>
        <p:nvPicPr>
          <p:cNvPr id="1029" name="Picture 20" descr="IMG_0917 copi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513" y="1749425"/>
            <a:ext cx="6732587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solidFill>
            <a:srgbClr val="1A4677"/>
          </a:solidFill>
        </p:spPr>
        <p:txBody>
          <a:bodyPr/>
          <a:lstStyle/>
          <a:p>
            <a:r>
              <a:rPr lang="ca-ES" dirty="0" smtClean="0"/>
              <a:t>                     </a:t>
            </a:r>
            <a:r>
              <a:rPr lang="ca-ES" dirty="0" err="1" smtClean="0">
                <a:solidFill>
                  <a:schemeClr val="bg1"/>
                </a:solidFill>
                <a:latin typeface="Lucida Console" panose="020B0609040504020204" pitchFamily="49" charset="0"/>
              </a:rPr>
              <a:t>Other</a:t>
            </a:r>
            <a:r>
              <a:rPr lang="ca-ES" dirty="0" smtClean="0">
                <a:solidFill>
                  <a:schemeClr val="bg1"/>
                </a:solidFill>
                <a:latin typeface="Lucida Console" panose="020B0609040504020204" pitchFamily="49" charset="0"/>
              </a:rPr>
              <a:t> </a:t>
            </a:r>
            <a:endParaRPr lang="ca-ES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611560" y="1600201"/>
            <a:ext cx="8208912" cy="41899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a-E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Accommodation</a:t>
            </a:r>
            <a:r>
              <a:rPr lang="ca-E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0" indent="0">
              <a:buNone/>
            </a:pP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https://www.upc.edu/sri/en/students/students-mobility-office/international-students/before-coming-to-upc/accommodation</a:t>
            </a:r>
            <a:endParaRPr lang="ca-E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a-E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Students</a:t>
            </a:r>
            <a:r>
              <a:rPr lang="ca-E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a-E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helping</a:t>
            </a:r>
            <a:r>
              <a:rPr lang="ca-E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a-E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students</a:t>
            </a:r>
            <a:r>
              <a:rPr lang="ca-E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Erasmus Student Network 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info@esn-upc.org</a:t>
            </a:r>
            <a:endParaRPr lang="ca-ES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Computer labs. 1st and 5th floor (H building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-Same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username and password as e-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Secretaria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	-Temporary ID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Username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erasmus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PASSWORD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2019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WIFI network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at ETSEIB – </a:t>
            </a:r>
            <a:r>
              <a:rPr lang="en-U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Eduroam</a:t>
            </a:r>
            <a:endParaRPr lang="en-US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://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serveistic.upc.edu/ca/wifiupc/documentacio/assistent-de-configuracio-per-eduroam</a:t>
            </a:r>
            <a:endParaRPr lang="en-US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0" indent="0">
              <a:buNone/>
            </a:pPr>
            <a:endParaRPr lang="ca-E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a-ES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a-ES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a-E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a-E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082676"/>
              </p:ext>
            </p:extLst>
          </p:nvPr>
        </p:nvGraphicFramePr>
        <p:xfrm>
          <a:off x="0" y="5790101"/>
          <a:ext cx="9144000" cy="1067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16" name="Imatge de mapa de bits" r:id="rId6" imgW="5014080" imgH="670680" progId="Paint.Picture">
                  <p:embed/>
                </p:oleObj>
              </mc:Choice>
              <mc:Fallback>
                <p:oleObj name="Imatge de mapa de bits" r:id="rId6" imgW="5014080" imgH="670680" progId="Paint.Picture">
                  <p:embed/>
                  <p:pic>
                    <p:nvPicPr>
                      <p:cNvPr id="1229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790101"/>
                        <a:ext cx="9144000" cy="10678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1980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solidFill>
            <a:srgbClr val="004376"/>
          </a:solidFill>
        </p:spPr>
        <p:txBody>
          <a:bodyPr/>
          <a:lstStyle/>
          <a:p>
            <a:r>
              <a:rPr lang="ca-ES" dirty="0" smtClean="0">
                <a:solidFill>
                  <a:schemeClr val="bg1"/>
                </a:solidFill>
                <a:latin typeface="Lucida Console" panose="020B0609040504020204" pitchFamily="49" charset="0"/>
              </a:rPr>
              <a:t>					</a:t>
            </a:r>
            <a:r>
              <a:rPr lang="ca-ES" dirty="0" err="1" smtClean="0">
                <a:solidFill>
                  <a:schemeClr val="bg1"/>
                </a:solidFill>
                <a:latin typeface="Lucida Console" panose="020B0609040504020204" pitchFamily="49" charset="0"/>
              </a:rPr>
              <a:t>Contact</a:t>
            </a:r>
            <a:endParaRPr lang="ca-ES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 dirty="0" smtClean="0"/>
          </a:p>
          <a:p>
            <a:r>
              <a:rPr lang="ca-ES" sz="2400" dirty="0" smtClean="0"/>
              <a:t>International Office</a:t>
            </a:r>
          </a:p>
          <a:p>
            <a:pPr marL="0" indent="0">
              <a:buNone/>
            </a:pPr>
            <a:r>
              <a:rPr lang="ca-ES" sz="2400" dirty="0"/>
              <a:t> </a:t>
            </a:r>
            <a:r>
              <a:rPr lang="ca-ES" sz="2400" dirty="0" smtClean="0"/>
              <a:t>    Hall ETSEIB</a:t>
            </a:r>
          </a:p>
          <a:p>
            <a:pPr marL="0" indent="0">
              <a:buNone/>
            </a:pPr>
            <a:r>
              <a:rPr lang="ca-ES" sz="2400" dirty="0"/>
              <a:t> </a:t>
            </a:r>
            <a:r>
              <a:rPr lang="ca-ES" sz="2400" dirty="0" smtClean="0"/>
              <a:t>    </a:t>
            </a:r>
            <a:r>
              <a:rPr lang="ca-ES" sz="2400" dirty="0" err="1" smtClean="0"/>
              <a:t>Mornings</a:t>
            </a:r>
            <a:r>
              <a:rPr lang="ca-ES" sz="2400" dirty="0" smtClean="0"/>
              <a:t>: </a:t>
            </a:r>
            <a:r>
              <a:rPr lang="ca-ES" sz="2400" dirty="0" err="1" smtClean="0"/>
              <a:t>from</a:t>
            </a:r>
            <a:r>
              <a:rPr lang="ca-ES" sz="2400" dirty="0" smtClean="0"/>
              <a:t> 11h to 13:30h</a:t>
            </a:r>
          </a:p>
          <a:p>
            <a:pPr marL="0" indent="0">
              <a:buNone/>
            </a:pPr>
            <a:r>
              <a:rPr lang="ca-ES" sz="2400" dirty="0"/>
              <a:t> </a:t>
            </a:r>
            <a:r>
              <a:rPr lang="ca-ES" sz="2400" dirty="0" smtClean="0"/>
              <a:t>    E-mail: </a:t>
            </a:r>
            <a:r>
              <a:rPr lang="ca-ES" sz="2400" dirty="0" smtClean="0">
                <a:hlinkClick r:id="rId2"/>
              </a:rPr>
              <a:t>masters.etseib@upc.edu</a:t>
            </a:r>
            <a:endParaRPr lang="ca-ES" sz="2400" dirty="0" smtClean="0"/>
          </a:p>
          <a:p>
            <a:pPr marL="0" indent="0">
              <a:buNone/>
            </a:pPr>
            <a:endParaRPr lang="ca-ES" sz="2400" dirty="0"/>
          </a:p>
          <a:p>
            <a:pPr marL="0" indent="0">
              <a:buNone/>
            </a:pPr>
            <a:r>
              <a:rPr lang="ca-ES" dirty="0" smtClean="0"/>
              <a:t>              </a:t>
            </a:r>
            <a:r>
              <a:rPr lang="ca-ES" sz="2800" dirty="0" err="1" smtClean="0"/>
              <a:t>Thank</a:t>
            </a:r>
            <a:r>
              <a:rPr lang="ca-ES" sz="2800" dirty="0" smtClean="0"/>
              <a:t> </a:t>
            </a:r>
            <a:r>
              <a:rPr lang="ca-ES" sz="2800" dirty="0" err="1" smtClean="0"/>
              <a:t>you</a:t>
            </a:r>
            <a:r>
              <a:rPr lang="ca-ES" sz="2800" dirty="0" smtClean="0"/>
              <a:t> for </a:t>
            </a:r>
            <a:r>
              <a:rPr lang="ca-ES" sz="2800" dirty="0" err="1" smtClean="0"/>
              <a:t>your</a:t>
            </a:r>
            <a:r>
              <a:rPr lang="ca-ES" sz="2800" dirty="0" smtClean="0"/>
              <a:t> </a:t>
            </a:r>
            <a:r>
              <a:rPr lang="ca-ES" sz="2800" dirty="0" err="1" smtClean="0"/>
              <a:t>attention</a:t>
            </a:r>
            <a:r>
              <a:rPr lang="ca-ES" sz="2800" dirty="0" smtClean="0"/>
              <a:t> </a:t>
            </a:r>
          </a:p>
          <a:p>
            <a:pPr marL="0" indent="0">
              <a:buNone/>
            </a:pPr>
            <a:r>
              <a:rPr lang="ca-ES" dirty="0" smtClean="0"/>
              <a:t>          </a:t>
            </a:r>
            <a:r>
              <a:rPr lang="ca-ES" sz="4000" b="1" dirty="0" err="1" smtClean="0">
                <a:solidFill>
                  <a:srgbClr val="FF9900"/>
                </a:solidFill>
              </a:rPr>
              <a:t>Welcome</a:t>
            </a:r>
            <a:r>
              <a:rPr lang="ca-ES" sz="4000" b="1" dirty="0" smtClean="0">
                <a:solidFill>
                  <a:srgbClr val="FF9900"/>
                </a:solidFill>
              </a:rPr>
              <a:t> to </a:t>
            </a:r>
            <a:r>
              <a:rPr lang="ca-ES" sz="4000" b="1" dirty="0" err="1" smtClean="0">
                <a:solidFill>
                  <a:srgbClr val="FF9900"/>
                </a:solidFill>
              </a:rPr>
              <a:t>the</a:t>
            </a:r>
            <a:r>
              <a:rPr lang="ca-ES" sz="4000" b="1" dirty="0" smtClean="0">
                <a:solidFill>
                  <a:srgbClr val="FF9900"/>
                </a:solidFill>
              </a:rPr>
              <a:t> ETSEIB</a:t>
            </a:r>
            <a:endParaRPr lang="ca-ES" sz="4000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228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ChangeArrowheads="1"/>
          </p:cNvSpPr>
          <p:nvPr/>
        </p:nvSpPr>
        <p:spPr bwMode="auto">
          <a:xfrm rot="5400000">
            <a:off x="4009231" y="-4108622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-36513" y="5730875"/>
          <a:ext cx="9180513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1" name="Imagen de mapa de bits" r:id="rId4" imgW="6268325" imgH="838095" progId="PBrush">
                  <p:embed/>
                </p:oleObj>
              </mc:Choice>
              <mc:Fallback>
                <p:oleObj name="Imagen de mapa de bits" r:id="rId4" imgW="6268325" imgH="838095" progId="PBrush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3" y="5730875"/>
                        <a:ext cx="9180513" cy="1227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2109642" y="213203"/>
            <a:ext cx="65527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 smtClean="0">
                <a:solidFill>
                  <a:schemeClr val="bg1"/>
                </a:solidFill>
                <a:latin typeface="Lucida Console" pitchFamily="49" charset="0"/>
              </a:rPr>
              <a:t>ETSEIB</a:t>
            </a:r>
            <a:endParaRPr lang="es-ES" sz="4000" b="1" dirty="0">
              <a:solidFill>
                <a:schemeClr val="bg1"/>
              </a:solidFill>
              <a:latin typeface="Lucida Console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99592" y="1338742"/>
            <a:ext cx="7778848" cy="4408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sz="3600" b="1" dirty="0" smtClean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Academic </a:t>
            </a:r>
            <a:r>
              <a:rPr lang="en-US" sz="3600" b="1" dirty="0" err="1" smtClean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r>
              <a:rPr lang="en-US" sz="3600" b="1" dirty="0" smtClean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at the ETSEIB</a:t>
            </a:r>
          </a:p>
          <a:p>
            <a:pPr marL="342900" indent="-342900">
              <a:lnSpc>
                <a:spcPct val="120000"/>
              </a:lnSpc>
              <a:spcBef>
                <a:spcPts val="500"/>
              </a:spcBef>
              <a:buAutoNum type="arabicPlain" startAt="2"/>
            </a:pPr>
            <a:r>
              <a:rPr lang="en-US" b="1" dirty="0" smtClean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Bachelor's </a:t>
            </a:r>
            <a:r>
              <a:rPr lang="en-US" b="1" dirty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degree </a:t>
            </a:r>
            <a:r>
              <a:rPr lang="en-US" b="1" dirty="0" err="1" smtClean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endParaRPr lang="en-US" b="1" dirty="0" smtClean="0">
              <a:solidFill>
                <a:srgbClr val="00437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50000"/>
              </a:lnSpc>
              <a:spcBef>
                <a:spcPts val="500"/>
              </a:spcBef>
              <a:buAutoNum type="arabicPlain" startAt="2"/>
            </a:pPr>
            <a:endParaRPr lang="en-US" b="1" dirty="0">
              <a:solidFill>
                <a:srgbClr val="00437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ts val="500"/>
              </a:spcBef>
              <a:buAutoNum type="arabicPlain" startAt="8"/>
            </a:pPr>
            <a:r>
              <a:rPr lang="ca-ES" b="1" dirty="0" err="1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Master's</a:t>
            </a:r>
            <a:r>
              <a:rPr lang="ca-ES" b="1" dirty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a-ES" b="1" dirty="0" err="1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degree</a:t>
            </a:r>
            <a:r>
              <a:rPr lang="ca-ES" b="1" dirty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a-ES" b="1" dirty="0" err="1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endParaRPr lang="ca-ES" b="1" dirty="0">
              <a:solidFill>
                <a:srgbClr val="00437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50000"/>
              </a:lnSpc>
              <a:spcBef>
                <a:spcPts val="500"/>
              </a:spcBef>
            </a:pPr>
            <a:endParaRPr lang="ca-ES" b="1" dirty="0">
              <a:solidFill>
                <a:srgbClr val="00437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ts val="500"/>
              </a:spcBef>
              <a:buAutoNum type="arabicPlain" startAt="5"/>
            </a:pPr>
            <a:r>
              <a:rPr lang="en-US" b="1" dirty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InnoEnergy master's </a:t>
            </a:r>
            <a:r>
              <a:rPr lang="en-US" b="1" dirty="0" err="1" smtClean="0">
                <a:solidFill>
                  <a:srgbClr val="0043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endParaRPr lang="en-US" b="1" dirty="0">
              <a:solidFill>
                <a:srgbClr val="00437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indent="-285750">
              <a:lnSpc>
                <a:spcPct val="120000"/>
              </a:lnSpc>
              <a:spcBef>
                <a:spcPts val="500"/>
              </a:spcBef>
              <a:buFont typeface="Courier New" panose="02070309020205020404" pitchFamily="49" charset="0"/>
              <a:buChar char="o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MSc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Energy for Smart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Cities</a:t>
            </a:r>
          </a:p>
          <a:p>
            <a:pPr lvl="2" indent="-285750">
              <a:lnSpc>
                <a:spcPct val="120000"/>
              </a:lnSpc>
              <a:spcBef>
                <a:spcPts val="500"/>
              </a:spcBef>
              <a:buFont typeface="Courier New" panose="02070309020205020404" pitchFamily="49" charset="0"/>
              <a:buChar char="o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MSc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SENSE - Smart Electrical Networks 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Systems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indent="-285750">
              <a:lnSpc>
                <a:spcPct val="120000"/>
              </a:lnSpc>
              <a:spcBef>
                <a:spcPts val="500"/>
              </a:spcBef>
              <a:buFont typeface="Courier New" panose="02070309020205020404" pitchFamily="49" charset="0"/>
              <a:buChar char="o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MSc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EMINE - European Master's 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Nuclear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indent="-285750">
              <a:lnSpc>
                <a:spcPct val="120000"/>
              </a:lnSpc>
              <a:spcBef>
                <a:spcPts val="500"/>
              </a:spcBef>
              <a:buFont typeface="Courier New" panose="02070309020205020404" pitchFamily="49" charset="0"/>
              <a:buChar char="o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MSc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RENE - Renewable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Energy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indent="-285750">
              <a:lnSpc>
                <a:spcPct val="120000"/>
              </a:lnSpc>
              <a:spcBef>
                <a:spcPts val="500"/>
              </a:spcBef>
              <a:buFont typeface="Courier New" panose="02070309020205020404" pitchFamily="49" charset="0"/>
              <a:buChar char="o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MSc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SELECT -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Environomical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Pathways for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Sustainable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Energy Systems</a:t>
            </a:r>
            <a:endParaRPr lang="ca-E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  <a:solidFill>
            <a:srgbClr val="004376"/>
          </a:solidFill>
        </p:spPr>
        <p:txBody>
          <a:bodyPr/>
          <a:lstStyle/>
          <a:p>
            <a:r>
              <a:rPr lang="ca-ES" sz="4000" dirty="0" smtClean="0">
                <a:solidFill>
                  <a:schemeClr val="accent3"/>
                </a:solidFill>
                <a:latin typeface="Lucida Console" panose="020B0609040504020204" pitchFamily="49" charset="0"/>
              </a:rPr>
              <a:t>   </a:t>
            </a:r>
            <a:r>
              <a:rPr lang="ca-ES" sz="4000" dirty="0" err="1" smtClean="0">
                <a:solidFill>
                  <a:schemeClr val="accent3"/>
                </a:solidFill>
                <a:latin typeface="Lucida Console" panose="020B0609040504020204" pitchFamily="49" charset="0"/>
              </a:rPr>
              <a:t>Welcome</a:t>
            </a:r>
            <a:r>
              <a:rPr lang="ca-ES" sz="4000" dirty="0" smtClean="0">
                <a:solidFill>
                  <a:schemeClr val="accent3"/>
                </a:solidFill>
                <a:latin typeface="Lucida Console" panose="020B0609040504020204" pitchFamily="49" charset="0"/>
              </a:rPr>
              <a:t> </a:t>
            </a:r>
            <a:r>
              <a:rPr lang="ca-ES" sz="4000" dirty="0" err="1" smtClean="0">
                <a:solidFill>
                  <a:schemeClr val="accent3"/>
                </a:solidFill>
                <a:latin typeface="Lucida Console" panose="020B0609040504020204" pitchFamily="49" charset="0"/>
              </a:rPr>
              <a:t>Innoenergy</a:t>
            </a:r>
            <a:r>
              <a:rPr lang="ca-ES" sz="4000" dirty="0" smtClean="0">
                <a:solidFill>
                  <a:schemeClr val="accent3"/>
                </a:solidFill>
                <a:latin typeface="Lucida Console" panose="020B0609040504020204" pitchFamily="49" charset="0"/>
              </a:rPr>
              <a:t> </a:t>
            </a:r>
            <a:r>
              <a:rPr lang="ca-ES" sz="4000" dirty="0" err="1" smtClean="0">
                <a:solidFill>
                  <a:schemeClr val="accent3"/>
                </a:solidFill>
                <a:latin typeface="Lucida Console" panose="020B0609040504020204" pitchFamily="49" charset="0"/>
              </a:rPr>
              <a:t>session</a:t>
            </a:r>
            <a:endParaRPr lang="ca-ES" sz="4000" dirty="0">
              <a:solidFill>
                <a:schemeClr val="accent3"/>
              </a:solidFill>
              <a:latin typeface="Lucida Console" panose="020B0609040504020204" pitchFamily="49" charset="0"/>
            </a:endParaRP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  <a:p>
            <a:endParaRPr lang="ca-ES" dirty="0"/>
          </a:p>
        </p:txBody>
      </p:sp>
      <p:sp>
        <p:nvSpPr>
          <p:cNvPr id="4" name="Rectangle 3"/>
          <p:cNvSpPr/>
          <p:nvPr/>
        </p:nvSpPr>
        <p:spPr>
          <a:xfrm>
            <a:off x="433257" y="1412776"/>
            <a:ext cx="8363272" cy="573484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GB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4</a:t>
            </a:r>
            <a:r>
              <a:rPr lang="en-GB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September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GB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09.00h   Welcome </a:t>
            </a:r>
            <a:r>
              <a:rPr lang="en-GB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session at </a:t>
            </a:r>
            <a:r>
              <a:rPr lang="en-GB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Aula</a:t>
            </a:r>
            <a:r>
              <a:rPr lang="en-GB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Capella </a:t>
            </a:r>
            <a:endParaRPr lang="ca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GB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09.30h  Coordinators meetings and Enrolment form.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 </a:t>
            </a:r>
            <a:r>
              <a:rPr lang="en-GB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 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Your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MSc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programme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coordinator will help you to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know which courses are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required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 be able to formalize the enrolment</a:t>
            </a:r>
            <a:endParaRPr lang="en-GB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1657350" lvl="3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4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MSc RENE - Aula Capella </a:t>
            </a:r>
          </a:p>
          <a:p>
            <a:pPr marL="1657350" lvl="3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4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MSc SELECT </a:t>
            </a:r>
            <a:r>
              <a:rPr lang="en-US" dirty="0" smtClean="0">
                <a:solidFill>
                  <a:schemeClr val="accent4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(09:30h </a:t>
            </a:r>
            <a:r>
              <a:rPr lang="en-US" dirty="0">
                <a:solidFill>
                  <a:schemeClr val="accent4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Y1 </a:t>
            </a:r>
            <a:r>
              <a:rPr lang="en-US" dirty="0" smtClean="0">
                <a:solidFill>
                  <a:schemeClr val="accent4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students/10:30h </a:t>
            </a:r>
            <a:r>
              <a:rPr lang="en-US" dirty="0">
                <a:solidFill>
                  <a:schemeClr val="accent4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Y2 students) – LS1	</a:t>
            </a:r>
          </a:p>
          <a:p>
            <a:pPr marL="1657350" lvl="3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4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MSc </a:t>
            </a:r>
            <a:r>
              <a:rPr lang="en-US" dirty="0">
                <a:solidFill>
                  <a:schemeClr val="accent4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SMART </a:t>
            </a:r>
            <a:r>
              <a:rPr lang="en-US" dirty="0" smtClean="0">
                <a:solidFill>
                  <a:schemeClr val="accent4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CITIES/ SENSE – LS2   </a:t>
            </a:r>
            <a:endParaRPr lang="en-US" dirty="0">
              <a:solidFill>
                <a:schemeClr val="accent4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lvl="3" algn="just">
              <a:lnSpc>
                <a:spcPct val="107000"/>
              </a:lnSpc>
              <a:spcAft>
                <a:spcPts val="0"/>
              </a:spcAft>
            </a:pPr>
            <a:endParaRPr lang="en-US" dirty="0">
              <a:solidFill>
                <a:schemeClr val="accent4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 </a:t>
            </a:r>
            <a:r>
              <a:rPr lang="en-US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must to deliver </a:t>
            </a:r>
            <a:r>
              <a:rPr lang="en-US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Enrolment Form </a:t>
            </a:r>
            <a:r>
              <a:rPr lang="en-US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filled </a:t>
            </a:r>
            <a:endParaRPr lang="en-US" b="1" dirty="0" smtClean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signed the </a:t>
            </a:r>
            <a:r>
              <a:rPr lang="en-US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day of the enrolment.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You can NOT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enrol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courses that do not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appear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this form without previous authorization of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MSc </a:t>
            </a:r>
            <a:r>
              <a:rPr lang="ca-E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Innoenergy</a:t>
            </a:r>
            <a:r>
              <a:rPr lang="ca-E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a-ES" dirty="0" err="1">
                <a:latin typeface="Calibri" panose="020F0502020204030204" pitchFamily="34" charset="0"/>
                <a:cs typeface="Calibri" panose="020F0502020204030204" pitchFamily="34" charset="0"/>
              </a:rPr>
              <a:t>coordinator</a:t>
            </a:r>
            <a:r>
              <a:rPr lang="ca-E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en-US" b="1" dirty="0">
              <a:solidFill>
                <a:srgbClr val="FF99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en-GB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>
              <a:lnSpc>
                <a:spcPct val="107000"/>
              </a:lnSpc>
              <a:spcAft>
                <a:spcPts val="0"/>
              </a:spcAft>
            </a:pPr>
            <a:endParaRPr lang="ca-ES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endParaRPr lang="ca-ES" sz="1600" dirty="0"/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endParaRPr lang="en-GB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t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08032"/>
            <a:ext cx="9143999" cy="1052735"/>
          </a:xfrm>
          <a:prstGeom prst="rect">
            <a:avLst/>
          </a:prstGeom>
        </p:spPr>
      </p:pic>
      <p:pic>
        <p:nvPicPr>
          <p:cNvPr id="7" name="Imat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3573016"/>
            <a:ext cx="2088232" cy="28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27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ChangeArrowheads="1"/>
          </p:cNvSpPr>
          <p:nvPr/>
        </p:nvSpPr>
        <p:spPr bwMode="auto">
          <a:xfrm rot="5400000">
            <a:off x="4022948" y="-3982516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graphicFrame>
        <p:nvGraphicFramePr>
          <p:cNvPr id="819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700013"/>
              </p:ext>
            </p:extLst>
          </p:nvPr>
        </p:nvGraphicFramePr>
        <p:xfrm>
          <a:off x="-18694" y="5733256"/>
          <a:ext cx="9162693" cy="1224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24" name="Imagen de mapa de bits" r:id="rId4" imgW="6268325" imgH="838095" progId="PBrush">
                  <p:embed/>
                </p:oleObj>
              </mc:Choice>
              <mc:Fallback>
                <p:oleObj name="Imagen de mapa de bits" r:id="rId4" imgW="6268325" imgH="838095" progId="PBrush">
                  <p:embed/>
                  <p:pic>
                    <p:nvPicPr>
                      <p:cNvPr id="819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694" y="5733256"/>
                        <a:ext cx="9162693" cy="1224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95536" y="381000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rgbClr val="DDDDDD"/>
                </a:solidFill>
                <a:latin typeface="Lucida Console" pitchFamily="49" charset="0"/>
              </a:rPr>
              <a:t>   </a:t>
            </a:r>
            <a:r>
              <a:rPr lang="en-US" sz="4000" b="1" dirty="0" smtClean="0">
                <a:solidFill>
                  <a:schemeClr val="bg1"/>
                </a:solidFill>
                <a:latin typeface="Lucida Console" pitchFamily="49" charset="0"/>
              </a:rPr>
              <a:t>Collection of documents</a:t>
            </a:r>
            <a:endParaRPr lang="en-US" sz="4000" b="1" dirty="0">
              <a:solidFill>
                <a:schemeClr val="bg1"/>
              </a:solidFill>
              <a:latin typeface="Lucida Console" pitchFamily="49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34994" y="1328285"/>
            <a:ext cx="8353425" cy="35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US" sz="1600" b="1" dirty="0">
              <a:latin typeface="Verdan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33289" y="1328285"/>
            <a:ext cx="765513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a-ES" sz="2400" b="1" dirty="0" smtClean="0">
              <a:solidFill>
                <a:srgbClr val="FF0000"/>
              </a:solidFill>
            </a:endParaRPr>
          </a:p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4 September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Collecting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documentation at Information desk (ETSEIB Hall) </a:t>
            </a:r>
            <a:endParaRPr lang="en-US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i="1" dirty="0">
                <a:latin typeface="Calibri" panose="020F0502020204030204" pitchFamily="34" charset="0"/>
                <a:cs typeface="Calibri" panose="020F0502020204030204" pitchFamily="34" charset="0"/>
              </a:rPr>
              <a:t>Please check the required documentation at the Welcome guide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b="1" dirty="0" smtClean="0"/>
              <a:t>Remember: </a:t>
            </a:r>
            <a:r>
              <a:rPr lang="en-US" dirty="0" smtClean="0"/>
              <a:t>copy of </a:t>
            </a:r>
            <a:r>
              <a:rPr lang="en-US" dirty="0"/>
              <a:t>health and travel insurance. This insurance has to cover medical assistance, accident coverage, repatriation coverage, civil responsibility</a:t>
            </a:r>
            <a:r>
              <a:rPr lang="en-US" dirty="0" smtClean="0"/>
              <a:t>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a-E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a-ES" dirty="0" smtClean="0">
                <a:latin typeface="Calibri" panose="020F0502020204030204" pitchFamily="34" charset="0"/>
                <a:cs typeface="Calibri" panose="020F0502020204030204" pitchFamily="34" charset="0"/>
              </a:rPr>
              <a:t>EMINE: 11h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a-ES" dirty="0" smtClean="0">
                <a:latin typeface="Calibri" panose="020F0502020204030204" pitchFamily="34" charset="0"/>
                <a:cs typeface="Calibri" panose="020F0502020204030204" pitchFamily="34" charset="0"/>
              </a:rPr>
              <a:t>SENSE/SMART CITIES: 11:20h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a-ES" dirty="0" smtClean="0">
                <a:latin typeface="Calibri" panose="020F0502020204030204" pitchFamily="34" charset="0"/>
                <a:cs typeface="Calibri" panose="020F0502020204030204" pitchFamily="34" charset="0"/>
              </a:rPr>
              <a:t>SELECT: 11:45h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a-ES" dirty="0" smtClean="0">
                <a:latin typeface="Calibri" panose="020F0502020204030204" pitchFamily="34" charset="0"/>
                <a:cs typeface="Calibri" panose="020F0502020204030204" pitchFamily="34" charset="0"/>
              </a:rPr>
              <a:t>RENE: 12:45h</a:t>
            </a:r>
            <a:endParaRPr lang="ca-E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a-E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109808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ChangeArrowheads="1"/>
          </p:cNvSpPr>
          <p:nvPr/>
        </p:nvSpPr>
        <p:spPr bwMode="auto">
          <a:xfrm rot="5400000">
            <a:off x="3972718" y="-401994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r>
              <a:rPr lang="ca-ES" sz="4000" dirty="0" smtClean="0">
                <a:solidFill>
                  <a:schemeClr val="bg1"/>
                </a:solidFill>
                <a:latin typeface="Lucida Console" panose="020B0609040504020204" pitchFamily="49" charset="0"/>
              </a:rPr>
              <a:t>             </a:t>
            </a:r>
            <a:r>
              <a:rPr lang="ca-ES" sz="4000" dirty="0" err="1" smtClean="0">
                <a:solidFill>
                  <a:schemeClr val="bg1"/>
                </a:solidFill>
                <a:latin typeface="Lucida Console" panose="020B0609040504020204" pitchFamily="49" charset="0"/>
              </a:rPr>
              <a:t>Enrolment</a:t>
            </a:r>
            <a:endParaRPr lang="ca-ES" sz="40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graphicFrame>
        <p:nvGraphicFramePr>
          <p:cNvPr id="1536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307053"/>
              </p:ext>
            </p:extLst>
          </p:nvPr>
        </p:nvGraphicFramePr>
        <p:xfrm>
          <a:off x="0" y="5730875"/>
          <a:ext cx="9144000" cy="1222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20" name="Imagen de mapa de bits" r:id="rId4" imgW="6268325" imgH="838095" progId="PBrush">
                  <p:embed/>
                </p:oleObj>
              </mc:Choice>
              <mc:Fallback>
                <p:oleObj name="Imagen de mapa de bits" r:id="rId4" imgW="6268325" imgH="838095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730875"/>
                        <a:ext cx="9144000" cy="12222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899592" y="1412776"/>
            <a:ext cx="74705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5 September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– Classroom 1.3, first floor</a:t>
            </a: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99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IMPORTANT BEFORE ENROLMENT!</a:t>
            </a:r>
            <a:endParaRPr lang="en-US" b="1" dirty="0">
              <a:solidFill>
                <a:srgbClr val="FF99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Fill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your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personal data and select the LOPD Authorizations (Personal Data Protection Spanish Law) through e-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Secretaria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Deliver  the </a:t>
            </a:r>
            <a:r>
              <a:rPr lang="en-US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Enrolment form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 the staff at the computer room 1.3</a:t>
            </a: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EMINE: 10:00h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SENSE/SMART CITIES: 10:30h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SELECT: 11h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RENE: 12h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here are two periods of enrollment</a:t>
            </a:r>
          </a:p>
          <a:p>
            <a:pPr marL="0" indent="0">
              <a:buNone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-September (Autumn semester) – on site</a:t>
            </a:r>
          </a:p>
          <a:p>
            <a:pPr marL="0" indent="0">
              <a:buNone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-February (Spring semester) – through e-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Secretaria</a:t>
            </a:r>
            <a:endParaRPr lang="en-US" b="1" dirty="0" smtClean="0">
              <a:solidFill>
                <a:srgbClr val="FF99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ChangeArrowheads="1"/>
          </p:cNvSpPr>
          <p:nvPr/>
        </p:nvSpPr>
        <p:spPr bwMode="auto">
          <a:xfrm rot="5400000">
            <a:off x="4022948" y="-3982516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graphicFrame>
        <p:nvGraphicFramePr>
          <p:cNvPr id="819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700013"/>
              </p:ext>
            </p:extLst>
          </p:nvPr>
        </p:nvGraphicFramePr>
        <p:xfrm>
          <a:off x="-18694" y="5733256"/>
          <a:ext cx="9162693" cy="1224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6" name="Imagen de mapa de bits" r:id="rId4" imgW="6268325" imgH="838095" progId="PBrush">
                  <p:embed/>
                </p:oleObj>
              </mc:Choice>
              <mc:Fallback>
                <p:oleObj name="Imagen de mapa de bits" r:id="rId4" imgW="6268325" imgH="838095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694" y="5733256"/>
                        <a:ext cx="9162693" cy="1224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95536" y="381000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rgbClr val="DDDDDD"/>
                </a:solidFill>
                <a:latin typeface="Lucida Console" pitchFamily="49" charset="0"/>
              </a:rPr>
              <a:t>   </a:t>
            </a:r>
            <a:r>
              <a:rPr lang="en-US" sz="4000" b="1" dirty="0" smtClean="0">
                <a:solidFill>
                  <a:schemeClr val="bg1"/>
                </a:solidFill>
                <a:latin typeface="Lucida Console" pitchFamily="49" charset="0"/>
              </a:rPr>
              <a:t>Other welcome </a:t>
            </a:r>
            <a:r>
              <a:rPr lang="en-US" sz="4000" b="1" dirty="0">
                <a:solidFill>
                  <a:schemeClr val="bg1"/>
                </a:solidFill>
                <a:latin typeface="Lucida Console" pitchFamily="49" charset="0"/>
              </a:rPr>
              <a:t>activities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34994" y="1328285"/>
            <a:ext cx="8353425" cy="35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US" sz="1600" b="1" dirty="0">
              <a:latin typeface="Verdan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3568" y="1268760"/>
            <a:ext cx="77048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a-ES" sz="2400" b="1" dirty="0" smtClean="0"/>
          </a:p>
          <a:p>
            <a:r>
              <a:rPr lang="ca-ES" sz="24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</a:t>
            </a:r>
            <a:r>
              <a:rPr lang="ca-ES" sz="2400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 </a:t>
            </a:r>
            <a:r>
              <a:rPr lang="ca-ES" sz="2400" b="1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</a:t>
            </a:r>
            <a:r>
              <a:rPr lang="ca-ES" sz="2400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ETSEIB</a:t>
            </a:r>
          </a:p>
          <a:p>
            <a:endParaRPr lang="ca-ES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ca-E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12 </a:t>
            </a:r>
            <a:r>
              <a:rPr lang="ca-ES" b="1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September</a:t>
            </a:r>
            <a:r>
              <a:rPr lang="ca-E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endParaRPr lang="ca-ES" b="1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11:30h-12:00h:  ETSEIB 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Library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session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- Aula 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Capella</a:t>
            </a:r>
          </a:p>
          <a:p>
            <a:endParaRPr lang="ca-ES" b="1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ca-ES" b="1" dirty="0" smtClean="0">
                <a:solidFill>
                  <a:srgbClr val="FF99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</a:t>
            </a:r>
            <a:r>
              <a:rPr lang="ca-ES" b="1" dirty="0" err="1">
                <a:solidFill>
                  <a:srgbClr val="FF99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Very</a:t>
            </a:r>
            <a:r>
              <a:rPr lang="ca-ES" b="1" dirty="0">
                <a:solidFill>
                  <a:srgbClr val="FF99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important!) </a:t>
            </a:r>
            <a:endParaRPr lang="ca-ES" b="1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ca-ES" b="1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12:30h-13:30h : </a:t>
            </a:r>
            <a:r>
              <a:rPr lang="ca-ES" b="1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Inmigration</a:t>
            </a:r>
            <a:r>
              <a:rPr lang="ca-E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b="1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session</a:t>
            </a:r>
            <a:r>
              <a:rPr lang="ca-E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(legal status in Spain)</a:t>
            </a:r>
          </a:p>
          <a:p>
            <a:endParaRPr lang="ca-ES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</a:t>
            </a:r>
            <a:r>
              <a:rPr lang="ca-ES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Immigration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procedures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EU) 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Aula Capella (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Hall) 	                                               </a:t>
            </a:r>
            <a:endParaRPr lang="ca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</a:t>
            </a:r>
            <a:r>
              <a:rPr lang="ca-ES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Immigration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procedures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(NON 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EU) Sala Conferencies (1st </a:t>
            </a:r>
            <a:r>
              <a:rPr lang="ca-ES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floor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</a:p>
          <a:p>
            <a:endParaRPr lang="ca-ES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ca-ES" dirty="0"/>
          </a:p>
          <a:p>
            <a:r>
              <a:rPr lang="ca-ES" dirty="0" smtClean="0"/>
              <a:t> </a:t>
            </a:r>
            <a:endParaRPr lang="ca-ES" dirty="0"/>
          </a:p>
          <a:p>
            <a:endParaRPr lang="ca-ES" dirty="0"/>
          </a:p>
          <a:p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r>
              <a:rPr lang="ca-ES" sz="4000" dirty="0" smtClean="0">
                <a:solidFill>
                  <a:schemeClr val="bg1"/>
                </a:solidFill>
                <a:latin typeface="Lucida Console" panose="020B0609040504020204" pitchFamily="49" charset="0"/>
              </a:rPr>
              <a:t>          Student card UPC</a:t>
            </a:r>
            <a:endParaRPr lang="ca-ES" sz="40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graphicFrame>
        <p:nvGraphicFramePr>
          <p:cNvPr id="1331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752257"/>
              </p:ext>
            </p:extLst>
          </p:nvPr>
        </p:nvGraphicFramePr>
        <p:xfrm>
          <a:off x="0" y="5877272"/>
          <a:ext cx="9144000" cy="108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4" name="Imagen de mapa de bits" r:id="rId4" imgW="6268325" imgH="838095" progId="PBrush">
                  <p:embed/>
                </p:oleObj>
              </mc:Choice>
              <mc:Fallback>
                <p:oleObj name="Imagen de mapa de bits" r:id="rId4" imgW="6268325" imgH="838095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877272"/>
                        <a:ext cx="9144000" cy="10807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17273" y="2453794"/>
            <a:ext cx="3197272" cy="2088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899592" y="1422836"/>
            <a:ext cx="47160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en-US" dirty="0"/>
              <a:t>The same day of the enrolment, you can ask for your student card through e-</a:t>
            </a:r>
            <a:r>
              <a:rPr lang="en-US" dirty="0" err="1"/>
              <a:t>Secretaria</a:t>
            </a:r>
            <a:r>
              <a:rPr lang="en-US" dirty="0"/>
              <a:t> or in the following link:</a:t>
            </a:r>
            <a:endParaRPr lang="ca-ES" dirty="0"/>
          </a:p>
          <a:p>
            <a:r>
              <a:rPr lang="en-US" dirty="0"/>
              <a:t> </a:t>
            </a:r>
            <a:endParaRPr lang="ca-ES" dirty="0"/>
          </a:p>
          <a:p>
            <a:r>
              <a:rPr lang="en-US" u="sng" dirty="0">
                <a:hlinkClick r:id="rId7"/>
              </a:rPr>
              <a:t>http://www.upc.edu/identitatdigital/ca</a:t>
            </a:r>
            <a:endParaRPr lang="ca-ES" dirty="0"/>
          </a:p>
        </p:txBody>
      </p:sp>
      <p:sp>
        <p:nvSpPr>
          <p:cNvPr id="5" name="Rectangle 4"/>
          <p:cNvSpPr/>
          <p:nvPr/>
        </p:nvSpPr>
        <p:spPr>
          <a:xfrm>
            <a:off x="755576" y="4883519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copy of the enrolment sheet can be used as a provisional student card</a:t>
            </a: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 </a:t>
            </a:r>
            <a:endParaRPr lang="en-U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 rot="5400000">
            <a:off x="4009231" y="-4036219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ca-ES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11163"/>
              </p:ext>
            </p:extLst>
          </p:nvPr>
        </p:nvGraphicFramePr>
        <p:xfrm>
          <a:off x="-36514" y="5834306"/>
          <a:ext cx="9180513" cy="112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98" name="Imagen de mapa de bits" r:id="rId4" imgW="6268325" imgH="838095" progId="PBrush">
                  <p:embed/>
                </p:oleObj>
              </mc:Choice>
              <mc:Fallback>
                <p:oleObj name="Imagen de mapa de bits" r:id="rId4" imgW="6268325" imgH="838095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4" y="5834306"/>
                        <a:ext cx="9180513" cy="112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41312" y="115996"/>
            <a:ext cx="8424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4000" b="1" dirty="0" err="1" smtClean="0">
                <a:solidFill>
                  <a:schemeClr val="bg1"/>
                </a:solidFill>
                <a:latin typeface="Lucida Console" pitchFamily="49" charset="0"/>
              </a:rPr>
              <a:t>Units</a:t>
            </a:r>
            <a:r>
              <a:rPr lang="es-ES" sz="4000" b="1" dirty="0" smtClean="0">
                <a:solidFill>
                  <a:schemeClr val="bg1"/>
                </a:solidFill>
                <a:latin typeface="Lucida Console" pitchFamily="49" charset="0"/>
              </a:rPr>
              <a:t> of </a:t>
            </a:r>
            <a:r>
              <a:rPr lang="es-ES" sz="4000" b="1" dirty="0" err="1" smtClean="0">
                <a:solidFill>
                  <a:schemeClr val="bg1"/>
                </a:solidFill>
                <a:latin typeface="Lucida Console" pitchFamily="49" charset="0"/>
              </a:rPr>
              <a:t>interest</a:t>
            </a:r>
            <a:endParaRPr lang="es-ES" sz="4000" b="1" dirty="0">
              <a:solidFill>
                <a:schemeClr val="bg1"/>
              </a:solidFill>
              <a:latin typeface="Lucida Console" pitchFamily="49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7584" y="1340768"/>
            <a:ext cx="793859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Please, check the updated Welcome Guide at the website of the ETSEIB</a:t>
            </a:r>
          </a:p>
          <a:p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6"/>
              </a:rPr>
              <a:t>https</a:t>
            </a:r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6"/>
              </a:rPr>
              <a:t>://</a:t>
            </a: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6"/>
              </a:rPr>
              <a:t>etseib.upc.edu/en/Academic%20programmes/academic-procedures</a:t>
            </a:r>
            <a:endParaRPr lang="en-U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</a:t>
            </a:r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Information Service –SIAE</a:t>
            </a:r>
            <a:r>
              <a:rPr lang="es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(hall ETSEIB</a:t>
            </a:r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International Office (hall ETSEIB) </a:t>
            </a:r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7"/>
              </a:rPr>
              <a:t>masters.etseib@upc.edu</a:t>
            </a:r>
            <a:r>
              <a:rPr lang="en-GB" dirty="0"/>
              <a:t/>
            </a:r>
            <a:br>
              <a:rPr lang="en-GB" dirty="0"/>
            </a:br>
            <a:endParaRPr lang="es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OMI (International </a:t>
            </a:r>
            <a:r>
              <a:rPr lang="es-ES" dirty="0" err="1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mobility</a:t>
            </a:r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office) </a:t>
            </a:r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/>
              </a:rPr>
              <a:t>Oficina.mobilitat.internacional@upc.edu</a:t>
            </a:r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North Campus UPC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Virtual </a:t>
            </a:r>
            <a:r>
              <a:rPr lang="es-ES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Campus </a:t>
            </a:r>
            <a:endParaRPr lang="es-ES" b="1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b="1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es-ES" b="1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ca-ES" dirty="0"/>
          </a:p>
          <a:p>
            <a:r>
              <a:rPr lang="en-US" b="1" dirty="0"/>
              <a:t> </a:t>
            </a:r>
            <a:r>
              <a:rPr lang="es-ES" dirty="0"/>
              <a:t> </a:t>
            </a:r>
            <a:r>
              <a:rPr lang="es-ES" dirty="0" smtClean="0"/>
              <a:t>   </a:t>
            </a:r>
            <a:r>
              <a:rPr lang="es-ES" sz="1600" i="1" dirty="0" err="1" smtClean="0"/>
              <a:t>Certificates</a:t>
            </a:r>
            <a:r>
              <a:rPr lang="es-ES" sz="1600" i="1" dirty="0" smtClean="0"/>
              <a:t>,	                 </a:t>
            </a:r>
            <a:r>
              <a:rPr lang="es-ES" sz="1600" i="1" dirty="0" err="1" smtClean="0"/>
              <a:t>Information</a:t>
            </a:r>
            <a:r>
              <a:rPr lang="es-ES" sz="1600" i="1" dirty="0" smtClean="0"/>
              <a:t> </a:t>
            </a:r>
            <a:r>
              <a:rPr lang="es-ES" sz="1600" i="1" dirty="0" err="1" smtClean="0"/>
              <a:t>service</a:t>
            </a:r>
            <a:r>
              <a:rPr lang="es-ES" sz="1600" i="1" dirty="0" smtClean="0"/>
              <a:t>	            </a:t>
            </a:r>
            <a:r>
              <a:rPr lang="es-ES" sz="1600" i="1" dirty="0" err="1" smtClean="0"/>
              <a:t>Academic</a:t>
            </a:r>
            <a:r>
              <a:rPr lang="es-ES" sz="1600" i="1" dirty="0" smtClean="0"/>
              <a:t> intranet</a:t>
            </a:r>
          </a:p>
          <a:p>
            <a:r>
              <a:rPr lang="es-ES" sz="1600" i="1" dirty="0" smtClean="0"/>
              <a:t>     </a:t>
            </a:r>
            <a:r>
              <a:rPr lang="es-ES" sz="1600" i="1" dirty="0" err="1" smtClean="0"/>
              <a:t>changes</a:t>
            </a:r>
            <a:r>
              <a:rPr lang="es-ES" sz="1600" i="1" dirty="0" smtClean="0"/>
              <a:t> </a:t>
            </a:r>
            <a:r>
              <a:rPr lang="es-ES" sz="1600" i="1" dirty="0" err="1" smtClean="0"/>
              <a:t>enrolment</a:t>
            </a:r>
            <a:r>
              <a:rPr lang="es-ES" sz="1600" i="1" dirty="0" smtClean="0"/>
              <a:t>…</a:t>
            </a:r>
            <a:r>
              <a:rPr lang="es-ES" sz="1400" dirty="0" smtClean="0"/>
              <a:t> </a:t>
            </a:r>
            <a:endParaRPr lang="ca-ES" sz="1400" dirty="0"/>
          </a:p>
        </p:txBody>
      </p:sp>
      <p:pic>
        <p:nvPicPr>
          <p:cNvPr id="6" name="image43.pn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815916" y="4607168"/>
            <a:ext cx="1512168" cy="504056"/>
          </a:xfrm>
          <a:prstGeom prst="rect">
            <a:avLst/>
          </a:prstGeom>
        </p:spPr>
      </p:pic>
      <p:pic>
        <p:nvPicPr>
          <p:cNvPr id="4" name="Imatg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9632" y="4627230"/>
            <a:ext cx="1544676" cy="491935"/>
          </a:xfrm>
          <a:prstGeom prst="rect">
            <a:avLst/>
          </a:prstGeom>
        </p:spPr>
      </p:pic>
      <p:pic>
        <p:nvPicPr>
          <p:cNvPr id="5" name="Imatge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84315" y="4627230"/>
            <a:ext cx="1501251" cy="397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 rot="5400000">
            <a:off x="4009231" y="-4007644"/>
            <a:ext cx="1125538" cy="9144000"/>
          </a:xfrm>
          <a:prstGeom prst="rect">
            <a:avLst/>
          </a:prstGeom>
          <a:solidFill>
            <a:srgbClr val="1A4677"/>
          </a:solidFill>
          <a:ln w="12700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r>
              <a:rPr lang="ca-ES" sz="4000" dirty="0" smtClean="0">
                <a:solidFill>
                  <a:schemeClr val="bg1"/>
                </a:solidFill>
                <a:latin typeface="Lucida Console" panose="020B0609040504020204" pitchFamily="49" charset="0"/>
              </a:rPr>
              <a:t>        </a:t>
            </a:r>
            <a:r>
              <a:rPr lang="ca-ES" sz="4000" dirty="0" err="1" smtClean="0">
                <a:solidFill>
                  <a:schemeClr val="bg1"/>
                </a:solidFill>
                <a:latin typeface="Lucida Console" panose="020B0609040504020204" pitchFamily="49" charset="0"/>
              </a:rPr>
              <a:t>Some</a:t>
            </a:r>
            <a:r>
              <a:rPr lang="ca-ES" sz="4000" dirty="0" smtClean="0">
                <a:solidFill>
                  <a:schemeClr val="bg1"/>
                </a:solidFill>
                <a:latin typeface="Lucida Console" panose="020B0609040504020204" pitchFamily="49" charset="0"/>
              </a:rPr>
              <a:t> </a:t>
            </a:r>
            <a:r>
              <a:rPr lang="ca-ES" sz="4000" dirty="0">
                <a:solidFill>
                  <a:schemeClr val="bg1"/>
                </a:solidFill>
                <a:latin typeface="Lucida Console" panose="020B0609040504020204" pitchFamily="49" charset="0"/>
              </a:rPr>
              <a:t>important </a:t>
            </a:r>
            <a:r>
              <a:rPr lang="ca-ES" sz="4000" dirty="0" err="1" smtClean="0">
                <a:solidFill>
                  <a:schemeClr val="bg1"/>
                </a:solidFill>
                <a:latin typeface="Lucida Console" panose="020B0609040504020204" pitchFamily="49" charset="0"/>
              </a:rPr>
              <a:t>points</a:t>
            </a:r>
            <a:r>
              <a:rPr lang="ca-ES" sz="4000" dirty="0" smtClean="0">
                <a:solidFill>
                  <a:schemeClr val="bg1"/>
                </a:solidFill>
                <a:latin typeface="Lucida Console" panose="020B0609040504020204" pitchFamily="49" charset="0"/>
              </a:rPr>
              <a:t> </a:t>
            </a:r>
            <a:endParaRPr lang="ca-ES" sz="4000" dirty="0">
              <a:solidFill>
                <a:schemeClr val="bg1"/>
              </a:solidFill>
              <a:latin typeface="Lucida Console" panose="020B0609040504020204" pitchFamily="49" charset="0"/>
            </a:endParaRPr>
          </a:p>
        </p:txBody>
      </p:sp>
      <p:graphicFrame>
        <p:nvGraphicFramePr>
          <p:cNvPr id="1229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282662"/>
              </p:ext>
            </p:extLst>
          </p:nvPr>
        </p:nvGraphicFramePr>
        <p:xfrm>
          <a:off x="0" y="5984874"/>
          <a:ext cx="9144000" cy="960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8" name="Imatge de mapa de bits" r:id="rId4" imgW="5014080" imgH="670680" progId="Paint.Picture">
                  <p:embed/>
                </p:oleObj>
              </mc:Choice>
              <mc:Fallback>
                <p:oleObj name="Imatge de mapa de bits" r:id="rId4" imgW="5014080" imgH="670680" progId="Paint.Picture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984874"/>
                        <a:ext cx="9144000" cy="9602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267745" y="1844824"/>
            <a:ext cx="4320480" cy="8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lnSpc>
                <a:spcPct val="120000"/>
              </a:lnSpc>
              <a:spcBef>
                <a:spcPct val="50000"/>
              </a:spcBef>
            </a:pPr>
            <a:endParaRPr lang="en-US" sz="1600" b="1" dirty="0" smtClean="0">
              <a:solidFill>
                <a:srgbClr val="004376"/>
              </a:solidFill>
              <a:latin typeface="Verdana" pitchFamily="34" charset="0"/>
            </a:endParaRPr>
          </a:p>
          <a:p>
            <a:pPr lvl="1">
              <a:lnSpc>
                <a:spcPct val="120000"/>
              </a:lnSpc>
              <a:spcBef>
                <a:spcPct val="50000"/>
              </a:spcBef>
            </a:pPr>
            <a:endParaRPr lang="en-US" sz="1600" b="1" dirty="0" smtClean="0">
              <a:solidFill>
                <a:srgbClr val="004376"/>
              </a:solidFill>
              <a:latin typeface="Verdan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553" y="1052736"/>
            <a:ext cx="7776864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99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Remember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ca-ES" b="1" dirty="0" err="1">
                <a:latin typeface="Calibri" panose="020F0502020204030204" pitchFamily="34" charset="0"/>
                <a:cs typeface="Calibri" panose="020F0502020204030204" pitchFamily="34" charset="0"/>
              </a:rPr>
              <a:t>Starting</a:t>
            </a:r>
            <a:r>
              <a:rPr lang="ca-ES" b="1" dirty="0">
                <a:latin typeface="Calibri" panose="020F0502020204030204" pitchFamily="34" charset="0"/>
                <a:cs typeface="Calibri" panose="020F0502020204030204" pitchFamily="34" charset="0"/>
              </a:rPr>
              <a:t> classes</a:t>
            </a:r>
            <a:r>
              <a:rPr lang="ca-ES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ca-ES" dirty="0" smtClean="0">
                <a:latin typeface="Calibri" panose="020F0502020204030204" pitchFamily="34" charset="0"/>
                <a:cs typeface="Calibri" panose="020F0502020204030204" pitchFamily="34" charset="0"/>
              </a:rPr>
              <a:t>16 </a:t>
            </a:r>
            <a:r>
              <a:rPr lang="ca-E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September</a:t>
            </a:r>
            <a:endParaRPr lang="en-US" b="1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To obtain the </a:t>
            </a:r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Degree certificate of the </a:t>
            </a: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UPC, you have to perform </a:t>
            </a:r>
            <a:r>
              <a:rPr lang="en-U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60 ECTS </a:t>
            </a: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at the UPC during their first or second year depending on the syllabus you are studying (without supplementary courses)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It is not possible to carry out subjects of the other master’s degrees</a:t>
            </a: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of the ETSEIB or other masters at the UPC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Retake exam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RENE, SELECT, SENSE and Smart Cities: one retake exam </a:t>
            </a:r>
            <a:r>
              <a:rPr lang="en-U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at the end of each semester</a:t>
            </a: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(Autumn and Spring semesters)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EMINE: one retake </a:t>
            </a:r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exam </a:t>
            </a:r>
            <a:r>
              <a:rPr lang="en-US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 July</a:t>
            </a:r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of the failed courses in the first </a:t>
            </a: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semester and second semester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ca-ES" sz="14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FontTx/>
              <a:buChar char="-"/>
            </a:pPr>
            <a:endParaRPr lang="en-US" dirty="0">
              <a:latin typeface="Verdana" pitchFamily="34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n-US" dirty="0">
              <a:latin typeface="Verdana" pitchFamily="34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dirty="0" smtClean="0">
                <a:latin typeface="Verdana" pitchFamily="34" charset="0"/>
              </a:rPr>
              <a:t> </a:t>
            </a:r>
            <a:endParaRPr lang="en-US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4439</TotalTime>
  <Words>500</Words>
  <Application>Microsoft Office PowerPoint</Application>
  <PresentationFormat>Presentació en pantalla (4:3)</PresentationFormat>
  <Paragraphs>142</Paragraphs>
  <Slides>11</Slides>
  <Notes>8</Notes>
  <HiddenSlides>0</HiddenSlides>
  <MMClips>0</MMClips>
  <ScaleCrop>false</ScaleCrop>
  <HeadingPairs>
    <vt:vector size="8" baseType="variant">
      <vt:variant>
        <vt:lpstr>Tipus de lletra utilitzats</vt:lpstr>
      </vt:variant>
      <vt:variant>
        <vt:i4>7</vt:i4>
      </vt:variant>
      <vt:variant>
        <vt:lpstr>Tema</vt:lpstr>
      </vt:variant>
      <vt:variant>
        <vt:i4>1</vt:i4>
      </vt:variant>
      <vt:variant>
        <vt:lpstr>Servidors OLE incrustats</vt:lpstr>
      </vt:variant>
      <vt:variant>
        <vt:i4>2</vt:i4>
      </vt:variant>
      <vt:variant>
        <vt:lpstr>Títols de les diapositives</vt:lpstr>
      </vt:variant>
      <vt:variant>
        <vt:i4>11</vt:i4>
      </vt:variant>
    </vt:vector>
  </HeadingPairs>
  <TitlesOfParts>
    <vt:vector size="21" baseType="lpstr">
      <vt:lpstr>Arial</vt:lpstr>
      <vt:lpstr>Calibri</vt:lpstr>
      <vt:lpstr>Courier New</vt:lpstr>
      <vt:lpstr>Lucida Console</vt:lpstr>
      <vt:lpstr>Times New Roman</vt:lpstr>
      <vt:lpstr>Verdana</vt:lpstr>
      <vt:lpstr>Wingdings</vt:lpstr>
      <vt:lpstr>Diseño predeterminado</vt:lpstr>
      <vt:lpstr>Imagen de mapa de bits</vt:lpstr>
      <vt:lpstr>Imatge de mapa de bits</vt:lpstr>
      <vt:lpstr>Presentació del PowerPoint</vt:lpstr>
      <vt:lpstr>Presentació del PowerPoint</vt:lpstr>
      <vt:lpstr>   Welcome Innoenergy session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                     Other </vt:lpstr>
      <vt:lpstr>     Contact</vt:lpstr>
    </vt:vector>
  </TitlesOfParts>
  <Company>UPC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jose parra</dc:creator>
  <cp:lastModifiedBy>Ana Maria Brau Riera</cp:lastModifiedBy>
  <cp:revision>417</cp:revision>
  <dcterms:created xsi:type="dcterms:W3CDTF">2005-11-11T11:16:45Z</dcterms:created>
  <dcterms:modified xsi:type="dcterms:W3CDTF">2019-09-04T06:39:55Z</dcterms:modified>
</cp:coreProperties>
</file>